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7" r:id="rId4"/>
    <p:sldId id="259" r:id="rId5"/>
    <p:sldId id="261" r:id="rId6"/>
    <p:sldId id="260" r:id="rId7"/>
    <p:sldId id="262" r:id="rId8"/>
    <p:sldId id="263" r:id="rId9"/>
    <p:sldId id="264" r:id="rId10"/>
    <p:sldId id="265" r:id="rId11"/>
    <p:sldId id="266" r:id="rId12"/>
    <p:sldId id="269" r:id="rId13"/>
    <p:sldId id="281" r:id="rId14"/>
    <p:sldId id="267" r:id="rId15"/>
    <p:sldId id="268" r:id="rId16"/>
    <p:sldId id="271" r:id="rId17"/>
    <p:sldId id="270" r:id="rId18"/>
    <p:sldId id="277" r:id="rId19"/>
    <p:sldId id="272" r:id="rId20"/>
    <p:sldId id="273" r:id="rId21"/>
    <p:sldId id="278" r:id="rId22"/>
    <p:sldId id="274" r:id="rId23"/>
    <p:sldId id="275" r:id="rId24"/>
    <p:sldId id="279" r:id="rId25"/>
    <p:sldId id="276" r:id="rId26"/>
    <p:sldId id="280"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5" d="100"/>
          <a:sy n="115" d="100"/>
        </p:scale>
        <p:origin x="-1524"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4AC6F58E-C002-4097-8E5B-62F29988F6E4}" type="datetimeFigureOut">
              <a:rPr lang="en-US" smtClean="0"/>
              <a:pPr/>
              <a:t>4/4/2024</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DAD9AB63-1F40-4640-9A3C-5CA19BA8F289}"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AC6F58E-C002-4097-8E5B-62F29988F6E4}"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9AB63-1F40-4640-9A3C-5CA19BA8F28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AC6F58E-C002-4097-8E5B-62F29988F6E4}"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9AB63-1F40-4640-9A3C-5CA19BA8F28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AC6F58E-C002-4097-8E5B-62F29988F6E4}"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9AB63-1F40-4640-9A3C-5CA19BA8F28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AC6F58E-C002-4097-8E5B-62F29988F6E4}" type="datetimeFigureOut">
              <a:rPr lang="en-US" smtClean="0"/>
              <a:pPr/>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D9AB63-1F40-4640-9A3C-5CA19BA8F289}"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AC6F58E-C002-4097-8E5B-62F29988F6E4}" type="datetimeFigureOut">
              <a:rPr lang="en-US" smtClean="0"/>
              <a:pPr/>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9AB63-1F40-4640-9A3C-5CA19BA8F28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AC6F58E-C002-4097-8E5B-62F29988F6E4}" type="datetimeFigureOut">
              <a:rPr lang="en-US" smtClean="0"/>
              <a:pPr/>
              <a:t>4/4/2024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D9AB63-1F40-4640-9A3C-5CA19BA8F28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AC6F58E-C002-4097-8E5B-62F29988F6E4}" type="datetimeFigureOut">
              <a:rPr lang="en-US" smtClean="0"/>
              <a:pPr/>
              <a:t>4/4/2024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D9AB63-1F40-4640-9A3C-5CA19BA8F28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C6F58E-C002-4097-8E5B-62F29988F6E4}" type="datetimeFigureOut">
              <a:rPr lang="en-US" smtClean="0"/>
              <a:pPr/>
              <a:t>4/4/2024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D9AB63-1F40-4640-9A3C-5CA19BA8F28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AC6F58E-C002-4097-8E5B-62F29988F6E4}" type="datetimeFigureOut">
              <a:rPr lang="en-US" smtClean="0"/>
              <a:pPr/>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D9AB63-1F40-4640-9A3C-5CA19BA8F28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AC6F58E-C002-4097-8E5B-62F29988F6E4}" type="datetimeFigureOut">
              <a:rPr lang="en-US" smtClean="0"/>
              <a:pPr/>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DAD9AB63-1F40-4640-9A3C-5CA19BA8F289}"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AC6F58E-C002-4097-8E5B-62F29988F6E4}" type="datetimeFigureOut">
              <a:rPr lang="en-US" smtClean="0"/>
              <a:pPr/>
              <a:t>4/4/2024</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AD9AB63-1F40-4640-9A3C-5CA19BA8F289}"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pskreporter.info/pskmap.html"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en.wikipedia.org/wiki/Reflection_(physics)" TargetMode="External"/><Relationship Id="rId13" Type="http://schemas.openxmlformats.org/officeDocument/2006/relationships/hyperlink" Target="https://en.wikipedia.org/wiki/Scattering" TargetMode="External"/><Relationship Id="rId18" Type="http://schemas.openxmlformats.org/officeDocument/2006/relationships/hyperlink" Target="https://en.wikipedia.org/wiki/Radio_navigation" TargetMode="External"/><Relationship Id="rId3" Type="http://schemas.openxmlformats.org/officeDocument/2006/relationships/hyperlink" Target="https://en.wikipedia.org/wiki/Wave_propagation" TargetMode="External"/><Relationship Id="rId7" Type="http://schemas.openxmlformats.org/officeDocument/2006/relationships/hyperlink" Target="https://en.wikipedia.org/wiki/Electromagnetic_radiation" TargetMode="External"/><Relationship Id="rId12" Type="http://schemas.openxmlformats.org/officeDocument/2006/relationships/hyperlink" Target="https://en.wikipedia.org/wiki/Polarization_(waves)" TargetMode="External"/><Relationship Id="rId17" Type="http://schemas.openxmlformats.org/officeDocument/2006/relationships/hyperlink" Target="https://en.wikipedia.org/wiki/Mobile_phone" TargetMode="External"/><Relationship Id="rId2" Type="http://schemas.openxmlformats.org/officeDocument/2006/relationships/hyperlink" Target="https://en.wikipedia.org/wiki/Radio_wave" TargetMode="External"/><Relationship Id="rId16" Type="http://schemas.openxmlformats.org/officeDocument/2006/relationships/hyperlink" Target="https://en.wikipedia.org/wiki/Broadcasting" TargetMode="External"/><Relationship Id="rId1" Type="http://schemas.openxmlformats.org/officeDocument/2006/relationships/slideLayout" Target="../slideLayouts/slideLayout2.xml"/><Relationship Id="rId6" Type="http://schemas.openxmlformats.org/officeDocument/2006/relationships/hyperlink" Target="https://en.wikipedia.org/wiki/Radio_propagation" TargetMode="External"/><Relationship Id="rId11" Type="http://schemas.openxmlformats.org/officeDocument/2006/relationships/hyperlink" Target="https://en.wikipedia.org/wiki/Absorption_(electromagnetic_radiation)" TargetMode="External"/><Relationship Id="rId5" Type="http://schemas.openxmlformats.org/officeDocument/2006/relationships/hyperlink" Target="https://en.wikipedia.org/wiki/Atmosphere" TargetMode="External"/><Relationship Id="rId15" Type="http://schemas.openxmlformats.org/officeDocument/2006/relationships/hyperlink" Target="https://en.wikipedia.org/wiki/Shortwave" TargetMode="External"/><Relationship Id="rId10" Type="http://schemas.openxmlformats.org/officeDocument/2006/relationships/hyperlink" Target="https://en.wikipedia.org/wiki/Diffraction" TargetMode="External"/><Relationship Id="rId19" Type="http://schemas.openxmlformats.org/officeDocument/2006/relationships/hyperlink" Target="https://en.wikipedia.org/wiki/Radar" TargetMode="External"/><Relationship Id="rId4" Type="http://schemas.openxmlformats.org/officeDocument/2006/relationships/hyperlink" Target="https://en.wikipedia.org/wiki/Vacuum" TargetMode="External"/><Relationship Id="rId9" Type="http://schemas.openxmlformats.org/officeDocument/2006/relationships/hyperlink" Target="https://en.wikipedia.org/wiki/Refraction" TargetMode="External"/><Relationship Id="rId14" Type="http://schemas.openxmlformats.org/officeDocument/2006/relationships/hyperlink" Target="https://en.wikipedia.org/wiki/Amateur_radio"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voacap.com/h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dxmaps.com/spots/mapg.php"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Practical Propagation</a:t>
            </a:r>
            <a:endParaRPr lang="en-US" dirty="0"/>
          </a:p>
        </p:txBody>
      </p:sp>
      <p:sp>
        <p:nvSpPr>
          <p:cNvPr id="3" name="Subtitle 2"/>
          <p:cNvSpPr>
            <a:spLocks noGrp="1"/>
          </p:cNvSpPr>
          <p:nvPr>
            <p:ph type="subTitle" idx="1"/>
          </p:nvPr>
        </p:nvSpPr>
        <p:spPr/>
        <p:txBody>
          <a:bodyPr>
            <a:normAutofit fontScale="92500" lnSpcReduction="10000"/>
          </a:bodyPr>
          <a:lstStyle/>
          <a:p>
            <a:r>
              <a:rPr lang="en-US" dirty="0" smtClean="0"/>
              <a:t>Or</a:t>
            </a:r>
          </a:p>
          <a:p>
            <a:r>
              <a:rPr lang="en-US" dirty="0" smtClean="0"/>
              <a:t>Propagation for dummies</a:t>
            </a:r>
          </a:p>
          <a:p>
            <a:endParaRPr lang="en-US" dirty="0" smtClean="0"/>
          </a:p>
          <a:p>
            <a:r>
              <a:rPr lang="en-US" dirty="0" smtClean="0"/>
              <a:t>Don KI5AIU</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Reverse Beacon Network</a:t>
            </a:r>
            <a:endParaRPr lang="en-US"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457200" y="2956442"/>
            <a:ext cx="8229600" cy="2346878"/>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PSKReporter</a:t>
            </a:r>
            <a:endParaRPr lang="en-US" dirty="0"/>
          </a:p>
        </p:txBody>
      </p:sp>
      <p:sp>
        <p:nvSpPr>
          <p:cNvPr id="3" name="Content Placeholder 2"/>
          <p:cNvSpPr>
            <a:spLocks noGrp="1"/>
          </p:cNvSpPr>
          <p:nvPr>
            <p:ph idx="1"/>
          </p:nvPr>
        </p:nvSpPr>
        <p:spPr/>
        <p:txBody>
          <a:bodyPr/>
          <a:lstStyle/>
          <a:p>
            <a:r>
              <a:rPr lang="en-US" dirty="0" smtClean="0">
                <a:hlinkClick r:id="rId2"/>
              </a:rPr>
              <a:t>https://www.pskreporter.info/pskmap.html</a:t>
            </a:r>
            <a:endParaRPr lang="en-US" dirty="0" smtClean="0"/>
          </a:p>
          <a:p>
            <a:r>
              <a:rPr lang="en-US" dirty="0" smtClean="0"/>
              <a:t>Works for various modes</a:t>
            </a:r>
          </a:p>
          <a:p>
            <a:r>
              <a:rPr lang="en-US" dirty="0" smtClean="0"/>
              <a:t>Gives information about the remote side </a:t>
            </a:r>
          </a:p>
          <a:p>
            <a:r>
              <a:rPr lang="en-US" dirty="0" smtClean="0"/>
              <a:t>Near real-time (except during contests! )</a:t>
            </a:r>
          </a:p>
          <a:p>
            <a:r>
              <a:rPr lang="en-US" dirty="0" smtClean="0"/>
              <a:t>Use it like a </a:t>
            </a:r>
            <a:r>
              <a:rPr lang="en-US" smtClean="0"/>
              <a:t>fish finder!</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Does this work?</a:t>
            </a:r>
            <a:endParaRPr lang="en-US"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381000" y="2438401"/>
            <a:ext cx="8229600" cy="1761615"/>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cstate="print"/>
          <a:srcRect/>
          <a:stretch>
            <a:fillRect/>
          </a:stretch>
        </p:blipFill>
        <p:spPr bwMode="auto">
          <a:xfrm>
            <a:off x="457200" y="4267200"/>
            <a:ext cx="8153400" cy="1828800"/>
          </a:xfrm>
          <a:prstGeom prst="rect">
            <a:avLst/>
          </a:prstGeom>
          <a:noFill/>
          <a:ln w="9525">
            <a:noFill/>
            <a:miter lim="800000"/>
            <a:headEnd/>
            <a:tailEnd/>
          </a:ln>
          <a:effectLst/>
        </p:spPr>
      </p:pic>
      <p:sp>
        <p:nvSpPr>
          <p:cNvPr id="5" name="TextBox 4"/>
          <p:cNvSpPr txBox="1"/>
          <p:nvPr/>
        </p:nvSpPr>
        <p:spPr>
          <a:xfrm>
            <a:off x="609600" y="3124200"/>
            <a:ext cx="1219200" cy="381000"/>
          </a:xfrm>
          <a:prstGeom prst="rect">
            <a:avLst/>
          </a:prstGeom>
          <a:noFill/>
        </p:spPr>
        <p:txBody>
          <a:bodyPr wrap="square" rtlCol="0">
            <a:spAutoFit/>
          </a:bodyPr>
          <a:lstStyle/>
          <a:p>
            <a:r>
              <a:rPr lang="en-US" dirty="0" smtClean="0"/>
              <a:t>WAS</a:t>
            </a:r>
            <a:endParaRPr lang="en-US" dirty="0"/>
          </a:p>
        </p:txBody>
      </p:sp>
      <p:sp>
        <p:nvSpPr>
          <p:cNvPr id="6" name="TextBox 5"/>
          <p:cNvSpPr txBox="1"/>
          <p:nvPr/>
        </p:nvSpPr>
        <p:spPr>
          <a:xfrm>
            <a:off x="609600" y="5029200"/>
            <a:ext cx="1066800" cy="369332"/>
          </a:xfrm>
          <a:prstGeom prst="rect">
            <a:avLst/>
          </a:prstGeom>
          <a:noFill/>
        </p:spPr>
        <p:txBody>
          <a:bodyPr wrap="square" rtlCol="0">
            <a:spAutoFit/>
          </a:bodyPr>
          <a:lstStyle/>
          <a:p>
            <a:r>
              <a:rPr lang="en-US" dirty="0" smtClean="0"/>
              <a:t>DXCC</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Equipment</a:t>
            </a:r>
            <a:endParaRPr lang="en-US" dirty="0"/>
          </a:p>
        </p:txBody>
      </p:sp>
      <p:sp>
        <p:nvSpPr>
          <p:cNvPr id="3" name="Content Placeholder 2"/>
          <p:cNvSpPr>
            <a:spLocks noGrp="1"/>
          </p:cNvSpPr>
          <p:nvPr>
            <p:ph idx="1"/>
          </p:nvPr>
        </p:nvSpPr>
        <p:spPr/>
        <p:txBody>
          <a:bodyPr/>
          <a:lstStyle/>
          <a:p>
            <a:r>
              <a:rPr lang="en-US" dirty="0" smtClean="0"/>
              <a:t>Started with </a:t>
            </a:r>
            <a:r>
              <a:rPr lang="en-US" dirty="0" err="1" smtClean="0"/>
              <a:t>Yaesu</a:t>
            </a:r>
            <a:r>
              <a:rPr lang="en-US" dirty="0" smtClean="0"/>
              <a:t> FT-991a and 40-10 End Fed.</a:t>
            </a:r>
          </a:p>
          <a:p>
            <a:r>
              <a:rPr lang="en-US" dirty="0" smtClean="0"/>
              <a:t>Added </a:t>
            </a:r>
            <a:r>
              <a:rPr lang="en-US" dirty="0" err="1" smtClean="0"/>
              <a:t>HyGain</a:t>
            </a:r>
            <a:r>
              <a:rPr lang="en-US" dirty="0" smtClean="0"/>
              <a:t> 680 vertical antenna.</a:t>
            </a:r>
          </a:p>
          <a:p>
            <a:r>
              <a:rPr lang="en-US" dirty="0" smtClean="0"/>
              <a:t>Upgraded to </a:t>
            </a:r>
            <a:r>
              <a:rPr lang="en-US" dirty="0" err="1" smtClean="0"/>
              <a:t>Yaesu</a:t>
            </a:r>
            <a:r>
              <a:rPr lang="en-US" dirty="0" smtClean="0"/>
              <a:t> FTdx101D (991a is backup and VHF/UHF).</a:t>
            </a:r>
          </a:p>
          <a:p>
            <a:r>
              <a:rPr lang="en-US" dirty="0" smtClean="0"/>
              <a:t>Added </a:t>
            </a:r>
            <a:r>
              <a:rPr lang="en-US" dirty="0" err="1" smtClean="0"/>
              <a:t>Elecraft</a:t>
            </a:r>
            <a:r>
              <a:rPr lang="en-US" dirty="0" smtClean="0"/>
              <a:t> KPA500 amplifier.</a:t>
            </a:r>
          </a:p>
          <a:p>
            <a:r>
              <a:rPr lang="en-US" dirty="0" smtClean="0"/>
              <a:t>All fits in a closet.</a:t>
            </a:r>
          </a:p>
          <a:p>
            <a:endParaRPr lang="en-US" dirty="0" smtClean="0"/>
          </a:p>
          <a:p>
            <a:r>
              <a:rPr lang="en-US" dirty="0" smtClean="0"/>
              <a:t>A good bit of WAS and DXCC was done on the FT-991a and the 40-10 End Fed.</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start!</a:t>
            </a:r>
            <a:endParaRPr lang="en-US" dirty="0"/>
          </a:p>
        </p:txBody>
      </p:sp>
      <p:sp>
        <p:nvSpPr>
          <p:cNvPr id="3" name="Content Placeholder 2"/>
          <p:cNvSpPr>
            <a:spLocks noGrp="1"/>
          </p:cNvSpPr>
          <p:nvPr>
            <p:ph idx="1"/>
          </p:nvPr>
        </p:nvSpPr>
        <p:spPr>
          <a:xfrm>
            <a:off x="457200" y="1935480"/>
            <a:ext cx="8229600" cy="1798320"/>
          </a:xfrm>
        </p:spPr>
        <p:txBody>
          <a:bodyPr>
            <a:normAutofit lnSpcReduction="10000"/>
          </a:bodyPr>
          <a:lstStyle/>
          <a:p>
            <a:r>
              <a:rPr lang="en-US" dirty="0" smtClean="0"/>
              <a:t>Know your antenna</a:t>
            </a:r>
          </a:p>
          <a:p>
            <a:r>
              <a:rPr lang="en-US" dirty="0" smtClean="0"/>
              <a:t>Vertical – Omni directional; but low takeoff angle</a:t>
            </a:r>
          </a:p>
          <a:p>
            <a:r>
              <a:rPr lang="en-US" dirty="0" smtClean="0"/>
              <a:t>End fed – S0mewhat directional, depending on the band, know the lobes for a particular band.</a:t>
            </a:r>
          </a:p>
          <a:p>
            <a:endParaRPr lang="en-US" dirty="0" smtClean="0"/>
          </a:p>
          <a:p>
            <a:endParaRPr lang="en-US" dirty="0"/>
          </a:p>
        </p:txBody>
      </p:sp>
      <p:pic>
        <p:nvPicPr>
          <p:cNvPr id="5123" name="Picture 3"/>
          <p:cNvPicPr>
            <a:picLocks noChangeAspect="1" noChangeArrowheads="1"/>
          </p:cNvPicPr>
          <p:nvPr/>
        </p:nvPicPr>
        <p:blipFill>
          <a:blip r:embed="rId2" cstate="print"/>
          <a:srcRect/>
          <a:stretch>
            <a:fillRect/>
          </a:stretch>
        </p:blipFill>
        <p:spPr bwMode="auto">
          <a:xfrm>
            <a:off x="685800" y="3657600"/>
            <a:ext cx="3124222" cy="2638425"/>
          </a:xfrm>
          <a:prstGeom prst="rect">
            <a:avLst/>
          </a:prstGeom>
          <a:noFill/>
          <a:ln w="9525">
            <a:noFill/>
            <a:miter lim="800000"/>
            <a:headEnd/>
            <a:tailEnd/>
          </a:ln>
          <a:effectLst/>
        </p:spPr>
      </p:pic>
      <p:pic>
        <p:nvPicPr>
          <p:cNvPr id="5124" name="Picture 4"/>
          <p:cNvPicPr>
            <a:picLocks noChangeAspect="1" noChangeArrowheads="1"/>
          </p:cNvPicPr>
          <p:nvPr/>
        </p:nvPicPr>
        <p:blipFill>
          <a:blip r:embed="rId3" cstate="print"/>
          <a:srcRect/>
          <a:stretch>
            <a:fillRect/>
          </a:stretch>
        </p:blipFill>
        <p:spPr bwMode="auto">
          <a:xfrm>
            <a:off x="3810000" y="3657600"/>
            <a:ext cx="3299011" cy="2649385"/>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Which band?  And more importantly, when?</a:t>
            </a:r>
            <a:endParaRPr lang="en-US" dirty="0"/>
          </a:p>
        </p:txBody>
      </p:sp>
      <p:pic>
        <p:nvPicPr>
          <p:cNvPr id="4" name="Content Placeholder 3"/>
          <p:cNvPicPr>
            <a:picLocks noGrp="1"/>
          </p:cNvPicPr>
          <p:nvPr>
            <p:ph idx="1"/>
          </p:nvPr>
        </p:nvPicPr>
        <p:blipFill>
          <a:blip r:embed="rId2" cstate="print"/>
          <a:srcRect/>
          <a:stretch>
            <a:fillRect/>
          </a:stretch>
        </p:blipFill>
        <p:spPr bwMode="auto">
          <a:xfrm>
            <a:off x="2638425" y="2353469"/>
            <a:ext cx="3867150" cy="3552825"/>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Meters</a:t>
            </a:r>
            <a:endParaRPr lang="en-US" dirty="0"/>
          </a:p>
        </p:txBody>
      </p:sp>
      <p:pic>
        <p:nvPicPr>
          <p:cNvPr id="10" name="Picture 9"/>
          <p:cNvPicPr/>
          <p:nvPr/>
        </p:nvPicPr>
        <p:blipFill>
          <a:blip r:embed="rId2" cstate="print"/>
          <a:srcRect/>
          <a:stretch>
            <a:fillRect/>
          </a:stretch>
        </p:blipFill>
        <p:spPr bwMode="auto">
          <a:xfrm>
            <a:off x="533400" y="1752600"/>
            <a:ext cx="4343400" cy="2819400"/>
          </a:xfrm>
          <a:prstGeom prst="rect">
            <a:avLst/>
          </a:prstGeom>
          <a:noFill/>
          <a:ln w="9525">
            <a:noFill/>
            <a:miter lim="800000"/>
            <a:headEnd/>
            <a:tailEnd/>
          </a:ln>
        </p:spPr>
      </p:pic>
      <p:pic>
        <p:nvPicPr>
          <p:cNvPr id="11" name="Picture 10"/>
          <p:cNvPicPr/>
          <p:nvPr/>
        </p:nvPicPr>
        <p:blipFill>
          <a:blip r:embed="rId3" cstate="print"/>
          <a:srcRect/>
          <a:stretch>
            <a:fillRect/>
          </a:stretch>
        </p:blipFill>
        <p:spPr bwMode="auto">
          <a:xfrm>
            <a:off x="3962400" y="3886200"/>
            <a:ext cx="4648200" cy="2590799"/>
          </a:xfrm>
          <a:prstGeom prst="rect">
            <a:avLst/>
          </a:prstGeom>
          <a:noFill/>
          <a:ln w="9525">
            <a:noFill/>
            <a:miter lim="800000"/>
            <a:headEnd/>
            <a:tailEnd/>
          </a:ln>
        </p:spPr>
      </p:pic>
      <p:sp>
        <p:nvSpPr>
          <p:cNvPr id="12" name="TextBox 11"/>
          <p:cNvSpPr txBox="1"/>
          <p:nvPr/>
        </p:nvSpPr>
        <p:spPr>
          <a:xfrm>
            <a:off x="5334000" y="2057400"/>
            <a:ext cx="3200400" cy="369332"/>
          </a:xfrm>
          <a:prstGeom prst="rect">
            <a:avLst/>
          </a:prstGeom>
          <a:noFill/>
        </p:spPr>
        <p:txBody>
          <a:bodyPr wrap="square" rtlCol="0">
            <a:spAutoFit/>
          </a:bodyPr>
          <a:lstStyle/>
          <a:p>
            <a:r>
              <a:rPr lang="en-US" dirty="0" smtClean="0"/>
              <a:t>SFI 169 @ 6:26am</a:t>
            </a:r>
            <a:endParaRPr lang="en-US" dirty="0"/>
          </a:p>
        </p:txBody>
      </p:sp>
      <p:sp>
        <p:nvSpPr>
          <p:cNvPr id="13" name="TextBox 12"/>
          <p:cNvSpPr txBox="1"/>
          <p:nvPr/>
        </p:nvSpPr>
        <p:spPr>
          <a:xfrm>
            <a:off x="609600" y="5029200"/>
            <a:ext cx="3048000" cy="646331"/>
          </a:xfrm>
          <a:prstGeom prst="rect">
            <a:avLst/>
          </a:prstGeom>
          <a:noFill/>
        </p:spPr>
        <p:txBody>
          <a:bodyPr wrap="square" rtlCol="0">
            <a:spAutoFit/>
          </a:bodyPr>
          <a:lstStyle/>
          <a:p>
            <a:r>
              <a:rPr lang="en-US" dirty="0" smtClean="0"/>
              <a:t>Calling CQ @50W on Vertical.</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Meters</a:t>
            </a:r>
            <a:endParaRPr lang="en-US" dirty="0"/>
          </a:p>
        </p:txBody>
      </p:sp>
      <p:pic>
        <p:nvPicPr>
          <p:cNvPr id="10" name="Picture 9"/>
          <p:cNvPicPr/>
          <p:nvPr/>
        </p:nvPicPr>
        <p:blipFill>
          <a:blip r:embed="rId2" cstate="print"/>
          <a:srcRect/>
          <a:stretch>
            <a:fillRect/>
          </a:stretch>
        </p:blipFill>
        <p:spPr bwMode="auto">
          <a:xfrm>
            <a:off x="304800" y="1752601"/>
            <a:ext cx="4038600" cy="2438400"/>
          </a:xfrm>
          <a:prstGeom prst="rect">
            <a:avLst/>
          </a:prstGeom>
          <a:noFill/>
          <a:ln w="9525">
            <a:noFill/>
            <a:miter lim="800000"/>
            <a:headEnd/>
            <a:tailEnd/>
          </a:ln>
        </p:spPr>
      </p:pic>
      <p:pic>
        <p:nvPicPr>
          <p:cNvPr id="11" name="Picture 10"/>
          <p:cNvPicPr/>
          <p:nvPr/>
        </p:nvPicPr>
        <p:blipFill>
          <a:blip r:embed="rId3" cstate="print"/>
          <a:srcRect/>
          <a:stretch>
            <a:fillRect/>
          </a:stretch>
        </p:blipFill>
        <p:spPr bwMode="auto">
          <a:xfrm>
            <a:off x="3810000" y="3657600"/>
            <a:ext cx="4800600" cy="2867025"/>
          </a:xfrm>
          <a:prstGeom prst="rect">
            <a:avLst/>
          </a:prstGeom>
          <a:noFill/>
          <a:ln w="9525">
            <a:noFill/>
            <a:miter lim="800000"/>
            <a:headEnd/>
            <a:tailEnd/>
          </a:ln>
        </p:spPr>
      </p:pic>
      <p:sp>
        <p:nvSpPr>
          <p:cNvPr id="12" name="TextBox 11"/>
          <p:cNvSpPr txBox="1"/>
          <p:nvPr/>
        </p:nvSpPr>
        <p:spPr>
          <a:xfrm>
            <a:off x="5029200" y="2133600"/>
            <a:ext cx="2743200" cy="369332"/>
          </a:xfrm>
          <a:prstGeom prst="rect">
            <a:avLst/>
          </a:prstGeom>
          <a:noFill/>
        </p:spPr>
        <p:txBody>
          <a:bodyPr wrap="square" rtlCol="0">
            <a:spAutoFit/>
          </a:bodyPr>
          <a:lstStyle/>
          <a:p>
            <a:r>
              <a:rPr lang="en-US" dirty="0" smtClean="0"/>
              <a:t>SFI 177 @ 11:39am</a:t>
            </a:r>
          </a:p>
        </p:txBody>
      </p:sp>
      <p:sp>
        <p:nvSpPr>
          <p:cNvPr id="13" name="TextBox 12"/>
          <p:cNvSpPr txBox="1"/>
          <p:nvPr/>
        </p:nvSpPr>
        <p:spPr>
          <a:xfrm>
            <a:off x="609600" y="5029200"/>
            <a:ext cx="3048000" cy="646331"/>
          </a:xfrm>
          <a:prstGeom prst="rect">
            <a:avLst/>
          </a:prstGeom>
          <a:noFill/>
        </p:spPr>
        <p:txBody>
          <a:bodyPr wrap="square" rtlCol="0">
            <a:spAutoFit/>
          </a:bodyPr>
          <a:lstStyle/>
          <a:p>
            <a:r>
              <a:rPr lang="en-US" dirty="0" smtClean="0"/>
              <a:t>Calling CQ @50W on Vertical.</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Meters</a:t>
            </a:r>
            <a:endParaRPr lang="en-US" dirty="0"/>
          </a:p>
        </p:txBody>
      </p:sp>
      <p:pic>
        <p:nvPicPr>
          <p:cNvPr id="5" name="Picture 4"/>
          <p:cNvPicPr/>
          <p:nvPr/>
        </p:nvPicPr>
        <p:blipFill>
          <a:blip r:embed="rId2" cstate="print"/>
          <a:srcRect/>
          <a:stretch>
            <a:fillRect/>
          </a:stretch>
        </p:blipFill>
        <p:spPr bwMode="auto">
          <a:xfrm>
            <a:off x="228600" y="1752600"/>
            <a:ext cx="4419600" cy="2666999"/>
          </a:xfrm>
          <a:prstGeom prst="rect">
            <a:avLst/>
          </a:prstGeom>
          <a:noFill/>
          <a:ln w="9525">
            <a:noFill/>
            <a:miter lim="800000"/>
            <a:headEnd/>
            <a:tailEnd/>
          </a:ln>
        </p:spPr>
      </p:pic>
      <p:pic>
        <p:nvPicPr>
          <p:cNvPr id="6" name="Picture 5"/>
          <p:cNvPicPr/>
          <p:nvPr/>
        </p:nvPicPr>
        <p:blipFill>
          <a:blip r:embed="rId3" cstate="print"/>
          <a:srcRect/>
          <a:stretch>
            <a:fillRect/>
          </a:stretch>
        </p:blipFill>
        <p:spPr bwMode="auto">
          <a:xfrm>
            <a:off x="4343400" y="3886200"/>
            <a:ext cx="4495800" cy="2697228"/>
          </a:xfrm>
          <a:prstGeom prst="rect">
            <a:avLst/>
          </a:prstGeom>
          <a:noFill/>
          <a:ln w="9525">
            <a:noFill/>
            <a:miter lim="800000"/>
            <a:headEnd/>
            <a:tailEnd/>
          </a:ln>
        </p:spPr>
      </p:pic>
      <p:sp>
        <p:nvSpPr>
          <p:cNvPr id="7" name="TextBox 6"/>
          <p:cNvSpPr txBox="1"/>
          <p:nvPr/>
        </p:nvSpPr>
        <p:spPr>
          <a:xfrm>
            <a:off x="5181600" y="2133600"/>
            <a:ext cx="2438400" cy="369332"/>
          </a:xfrm>
          <a:prstGeom prst="rect">
            <a:avLst/>
          </a:prstGeom>
          <a:noFill/>
        </p:spPr>
        <p:txBody>
          <a:bodyPr wrap="square" rtlCol="0">
            <a:spAutoFit/>
          </a:bodyPr>
          <a:lstStyle/>
          <a:p>
            <a:r>
              <a:rPr lang="en-US" dirty="0" smtClean="0"/>
              <a:t>SFI 140 @ 02:29 am</a:t>
            </a:r>
          </a:p>
        </p:txBody>
      </p:sp>
      <p:sp>
        <p:nvSpPr>
          <p:cNvPr id="8" name="TextBox 7"/>
          <p:cNvSpPr txBox="1"/>
          <p:nvPr/>
        </p:nvSpPr>
        <p:spPr>
          <a:xfrm>
            <a:off x="609600" y="5029200"/>
            <a:ext cx="3048000" cy="646331"/>
          </a:xfrm>
          <a:prstGeom prst="rect">
            <a:avLst/>
          </a:prstGeom>
          <a:noFill/>
        </p:spPr>
        <p:txBody>
          <a:bodyPr wrap="square" rtlCol="0">
            <a:spAutoFit/>
          </a:bodyPr>
          <a:lstStyle/>
          <a:p>
            <a:r>
              <a:rPr lang="en-US" dirty="0" smtClean="0"/>
              <a:t>Calling CQ @50W on Vertical.</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30 Meters</a:t>
            </a:r>
            <a:endParaRPr lang="en-US" dirty="0"/>
          </a:p>
        </p:txBody>
      </p:sp>
      <p:pic>
        <p:nvPicPr>
          <p:cNvPr id="4" name="Picture 3"/>
          <p:cNvPicPr/>
          <p:nvPr/>
        </p:nvPicPr>
        <p:blipFill>
          <a:blip r:embed="rId2" cstate="print"/>
          <a:srcRect/>
          <a:stretch>
            <a:fillRect/>
          </a:stretch>
        </p:blipFill>
        <p:spPr bwMode="auto">
          <a:xfrm>
            <a:off x="152400" y="1752600"/>
            <a:ext cx="4038600" cy="2438400"/>
          </a:xfrm>
          <a:prstGeom prst="rect">
            <a:avLst/>
          </a:prstGeom>
          <a:noFill/>
          <a:ln w="9525">
            <a:noFill/>
            <a:miter lim="800000"/>
            <a:headEnd/>
            <a:tailEnd/>
          </a:ln>
        </p:spPr>
      </p:pic>
      <p:pic>
        <p:nvPicPr>
          <p:cNvPr id="5" name="Picture 4"/>
          <p:cNvPicPr/>
          <p:nvPr/>
        </p:nvPicPr>
        <p:blipFill>
          <a:blip r:embed="rId3" cstate="print"/>
          <a:srcRect/>
          <a:stretch>
            <a:fillRect/>
          </a:stretch>
        </p:blipFill>
        <p:spPr bwMode="auto">
          <a:xfrm>
            <a:off x="3733800" y="3962400"/>
            <a:ext cx="5181600" cy="2702175"/>
          </a:xfrm>
          <a:prstGeom prst="rect">
            <a:avLst/>
          </a:prstGeom>
          <a:noFill/>
          <a:ln w="9525">
            <a:noFill/>
            <a:miter lim="800000"/>
            <a:headEnd/>
            <a:tailEnd/>
          </a:ln>
        </p:spPr>
      </p:pic>
      <p:sp>
        <p:nvSpPr>
          <p:cNvPr id="6" name="TextBox 5"/>
          <p:cNvSpPr txBox="1"/>
          <p:nvPr/>
        </p:nvSpPr>
        <p:spPr>
          <a:xfrm>
            <a:off x="609600" y="5029200"/>
            <a:ext cx="3048000" cy="646331"/>
          </a:xfrm>
          <a:prstGeom prst="rect">
            <a:avLst/>
          </a:prstGeom>
          <a:noFill/>
        </p:spPr>
        <p:txBody>
          <a:bodyPr wrap="square" rtlCol="0">
            <a:spAutoFit/>
          </a:bodyPr>
          <a:lstStyle/>
          <a:p>
            <a:r>
              <a:rPr lang="en-US" dirty="0" smtClean="0"/>
              <a:t>Calling CQ @50W on Vertical.</a:t>
            </a:r>
            <a:endParaRPr lang="en-US" dirty="0"/>
          </a:p>
        </p:txBody>
      </p:sp>
      <p:sp>
        <p:nvSpPr>
          <p:cNvPr id="7" name="TextBox 6"/>
          <p:cNvSpPr txBox="1"/>
          <p:nvPr/>
        </p:nvSpPr>
        <p:spPr>
          <a:xfrm>
            <a:off x="4724400" y="2133600"/>
            <a:ext cx="2895600" cy="369332"/>
          </a:xfrm>
          <a:prstGeom prst="rect">
            <a:avLst/>
          </a:prstGeom>
          <a:noFill/>
        </p:spPr>
        <p:txBody>
          <a:bodyPr wrap="square" rtlCol="0">
            <a:spAutoFit/>
          </a:bodyPr>
          <a:lstStyle/>
          <a:p>
            <a:r>
              <a:rPr lang="en-US" dirty="0" smtClean="0"/>
              <a:t>SFI 169 @ 06:33 am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Propagation?</a:t>
            </a:r>
            <a:endParaRPr lang="en-US" dirty="0"/>
          </a:p>
        </p:txBody>
      </p:sp>
      <p:sp>
        <p:nvSpPr>
          <p:cNvPr id="3" name="Content Placeholder 2"/>
          <p:cNvSpPr>
            <a:spLocks noGrp="1"/>
          </p:cNvSpPr>
          <p:nvPr>
            <p:ph idx="1"/>
          </p:nvPr>
        </p:nvSpPr>
        <p:spPr/>
        <p:txBody>
          <a:bodyPr>
            <a:normAutofit/>
          </a:bodyPr>
          <a:lstStyle/>
          <a:p>
            <a:pPr>
              <a:buNone/>
            </a:pPr>
            <a:r>
              <a:rPr lang="en-US" sz="2000" b="1" dirty="0" smtClean="0"/>
              <a:t>Radio propagation</a:t>
            </a:r>
            <a:r>
              <a:rPr lang="en-US" sz="2000" dirty="0" smtClean="0"/>
              <a:t> is the behavior of </a:t>
            </a:r>
            <a:r>
              <a:rPr lang="en-US" sz="2000" dirty="0" smtClean="0">
                <a:hlinkClick r:id="rId2" tooltip="Radio wave"/>
              </a:rPr>
              <a:t>radio waves</a:t>
            </a:r>
            <a:r>
              <a:rPr lang="en-US" sz="2000" dirty="0" smtClean="0"/>
              <a:t> as they travel, or are </a:t>
            </a:r>
            <a:r>
              <a:rPr lang="en-US" sz="2000" dirty="0" smtClean="0">
                <a:hlinkClick r:id="rId3" tooltip="Wave propagation"/>
              </a:rPr>
              <a:t>propagated</a:t>
            </a:r>
            <a:r>
              <a:rPr lang="en-US" sz="2000" dirty="0" smtClean="0"/>
              <a:t>, from one point to another in </a:t>
            </a:r>
            <a:r>
              <a:rPr lang="en-US" sz="2000" dirty="0" smtClean="0">
                <a:hlinkClick r:id="rId4" tooltip="Vacuum"/>
              </a:rPr>
              <a:t>vacuum</a:t>
            </a:r>
            <a:r>
              <a:rPr lang="en-US" sz="2000" dirty="0" smtClean="0"/>
              <a:t>, or into various parts of the </a:t>
            </a:r>
            <a:r>
              <a:rPr lang="en-US" sz="2000" dirty="0" smtClean="0">
                <a:hlinkClick r:id="rId5" tooltip="Atmosphere"/>
              </a:rPr>
              <a:t>atmosphere</a:t>
            </a:r>
            <a:r>
              <a:rPr lang="en-US" sz="2000" dirty="0" smtClean="0"/>
              <a:t>.</a:t>
            </a:r>
            <a:r>
              <a:rPr lang="en-US" sz="2000" baseline="30000" dirty="0" smtClean="0">
                <a:hlinkClick r:id="rId6"/>
              </a:rPr>
              <a:t>[1]</a:t>
            </a:r>
            <a:r>
              <a:rPr lang="en-US" sz="2000" baseline="30000" dirty="0" smtClean="0"/>
              <a:t>: 26‑1 </a:t>
            </a:r>
            <a:r>
              <a:rPr lang="en-US" sz="2000" dirty="0" smtClean="0"/>
              <a:t> As a form of </a:t>
            </a:r>
            <a:r>
              <a:rPr lang="en-US" sz="2000" dirty="0" smtClean="0">
                <a:hlinkClick r:id="rId7" tooltip="Electromagnetic radiation"/>
              </a:rPr>
              <a:t>electromagnetic radiation</a:t>
            </a:r>
            <a:r>
              <a:rPr lang="en-US" sz="2000" dirty="0" smtClean="0"/>
              <a:t>, like light waves, radio waves are affected by the phenomena of </a:t>
            </a:r>
            <a:r>
              <a:rPr lang="en-US" sz="2000" dirty="0" smtClean="0">
                <a:hlinkClick r:id="rId8" tooltip="Reflection (physics)"/>
              </a:rPr>
              <a:t>reflection</a:t>
            </a:r>
            <a:r>
              <a:rPr lang="en-US" sz="2000" dirty="0" smtClean="0"/>
              <a:t>, </a:t>
            </a:r>
            <a:r>
              <a:rPr lang="en-US" sz="2000" dirty="0" smtClean="0">
                <a:hlinkClick r:id="rId9" tooltip="Refraction"/>
              </a:rPr>
              <a:t>refraction</a:t>
            </a:r>
            <a:r>
              <a:rPr lang="en-US" sz="2000" dirty="0" smtClean="0"/>
              <a:t>, </a:t>
            </a:r>
            <a:r>
              <a:rPr lang="en-US" sz="2000" dirty="0" smtClean="0">
                <a:hlinkClick r:id="rId10" tooltip="Diffraction"/>
              </a:rPr>
              <a:t>diffraction</a:t>
            </a:r>
            <a:r>
              <a:rPr lang="en-US" sz="2000" dirty="0" smtClean="0"/>
              <a:t>, </a:t>
            </a:r>
            <a:r>
              <a:rPr lang="en-US" sz="2000" dirty="0" smtClean="0">
                <a:hlinkClick r:id="rId11" tooltip="Absorption (electromagnetic radiation)"/>
              </a:rPr>
              <a:t>absorption</a:t>
            </a:r>
            <a:r>
              <a:rPr lang="en-US" sz="2000" dirty="0" smtClean="0"/>
              <a:t>, </a:t>
            </a:r>
            <a:r>
              <a:rPr lang="en-US" sz="2000" dirty="0" smtClean="0">
                <a:hlinkClick r:id="rId12" tooltip="Polarization (waves)"/>
              </a:rPr>
              <a:t>polarization</a:t>
            </a:r>
            <a:r>
              <a:rPr lang="en-US" sz="2000" dirty="0" smtClean="0"/>
              <a:t>, and </a:t>
            </a:r>
            <a:r>
              <a:rPr lang="en-US" sz="2000" dirty="0" smtClean="0">
                <a:hlinkClick r:id="rId13" tooltip="Scattering"/>
              </a:rPr>
              <a:t>scattering</a:t>
            </a:r>
            <a:r>
              <a:rPr lang="en-US" sz="2000" dirty="0" smtClean="0"/>
              <a:t>.</a:t>
            </a:r>
            <a:r>
              <a:rPr lang="en-US" sz="2000" baseline="30000" dirty="0" smtClean="0">
                <a:hlinkClick r:id="rId6"/>
              </a:rPr>
              <a:t>[2]</a:t>
            </a:r>
            <a:r>
              <a:rPr lang="en-US" sz="2000" dirty="0" smtClean="0"/>
              <a:t> Understanding the effects of varying conditions on radio propagation has many practical applications, from choosing frequencies for </a:t>
            </a:r>
            <a:r>
              <a:rPr lang="en-US" sz="2000" dirty="0" smtClean="0">
                <a:hlinkClick r:id="rId14" tooltip="Amateur radio"/>
              </a:rPr>
              <a:t>amateur radio</a:t>
            </a:r>
            <a:r>
              <a:rPr lang="en-US" sz="2000" dirty="0" smtClean="0"/>
              <a:t> communications, international </a:t>
            </a:r>
            <a:r>
              <a:rPr lang="en-US" sz="2000" dirty="0" smtClean="0">
                <a:hlinkClick r:id="rId15" tooltip="Shortwave"/>
              </a:rPr>
              <a:t>shortwave</a:t>
            </a:r>
            <a:r>
              <a:rPr lang="en-US" sz="2000" dirty="0" smtClean="0"/>
              <a:t> </a:t>
            </a:r>
            <a:r>
              <a:rPr lang="en-US" sz="2000" dirty="0" smtClean="0">
                <a:hlinkClick r:id="rId16" tooltip="Broadcasting"/>
              </a:rPr>
              <a:t>broadcasters</a:t>
            </a:r>
            <a:r>
              <a:rPr lang="en-US" sz="2000" dirty="0" smtClean="0"/>
              <a:t>, to designing reliable </a:t>
            </a:r>
            <a:r>
              <a:rPr lang="en-US" sz="2000" dirty="0" smtClean="0">
                <a:hlinkClick r:id="rId17" tooltip="Mobile phone"/>
              </a:rPr>
              <a:t>mobile telephone</a:t>
            </a:r>
            <a:r>
              <a:rPr lang="en-US" sz="2000" dirty="0" smtClean="0"/>
              <a:t> systems, to </a:t>
            </a:r>
            <a:r>
              <a:rPr lang="en-US" sz="2000" dirty="0" smtClean="0">
                <a:hlinkClick r:id="rId18" tooltip="Radio navigation"/>
              </a:rPr>
              <a:t>radio navigation</a:t>
            </a:r>
            <a:r>
              <a:rPr lang="en-US" sz="2000" dirty="0" smtClean="0"/>
              <a:t>, to operation of </a:t>
            </a:r>
            <a:r>
              <a:rPr lang="en-US" sz="2000" dirty="0" smtClean="0">
                <a:hlinkClick r:id="rId19" tooltip="Radar"/>
              </a:rPr>
              <a:t>radar</a:t>
            </a:r>
            <a:r>
              <a:rPr lang="en-US" sz="2000" dirty="0" smtClean="0"/>
              <a:t> systems.</a:t>
            </a:r>
            <a:endParaRPr lang="en-US" sz="2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30 Meters</a:t>
            </a:r>
            <a:endParaRPr lang="en-US" dirty="0"/>
          </a:p>
        </p:txBody>
      </p:sp>
      <p:pic>
        <p:nvPicPr>
          <p:cNvPr id="4" name="Picture 3"/>
          <p:cNvPicPr/>
          <p:nvPr/>
        </p:nvPicPr>
        <p:blipFill>
          <a:blip r:embed="rId2" cstate="print"/>
          <a:srcRect/>
          <a:stretch>
            <a:fillRect/>
          </a:stretch>
        </p:blipFill>
        <p:spPr bwMode="auto">
          <a:xfrm>
            <a:off x="304800" y="1752601"/>
            <a:ext cx="4267200" cy="2667000"/>
          </a:xfrm>
          <a:prstGeom prst="rect">
            <a:avLst/>
          </a:prstGeom>
          <a:noFill/>
          <a:ln w="9525">
            <a:noFill/>
            <a:miter lim="800000"/>
            <a:headEnd/>
            <a:tailEnd/>
          </a:ln>
        </p:spPr>
      </p:pic>
      <p:pic>
        <p:nvPicPr>
          <p:cNvPr id="5" name="Picture 4"/>
          <p:cNvPicPr/>
          <p:nvPr/>
        </p:nvPicPr>
        <p:blipFill>
          <a:blip r:embed="rId3" cstate="print"/>
          <a:srcRect/>
          <a:stretch>
            <a:fillRect/>
          </a:stretch>
        </p:blipFill>
        <p:spPr bwMode="auto">
          <a:xfrm>
            <a:off x="3733800" y="4038600"/>
            <a:ext cx="5181600" cy="2552944"/>
          </a:xfrm>
          <a:prstGeom prst="rect">
            <a:avLst/>
          </a:prstGeom>
          <a:noFill/>
          <a:ln w="9525">
            <a:noFill/>
            <a:miter lim="800000"/>
            <a:headEnd/>
            <a:tailEnd/>
          </a:ln>
        </p:spPr>
      </p:pic>
      <p:sp>
        <p:nvSpPr>
          <p:cNvPr id="6" name="TextBox 5"/>
          <p:cNvSpPr txBox="1"/>
          <p:nvPr/>
        </p:nvSpPr>
        <p:spPr>
          <a:xfrm>
            <a:off x="609600" y="5029200"/>
            <a:ext cx="3048000" cy="646331"/>
          </a:xfrm>
          <a:prstGeom prst="rect">
            <a:avLst/>
          </a:prstGeom>
          <a:noFill/>
        </p:spPr>
        <p:txBody>
          <a:bodyPr wrap="square" rtlCol="0">
            <a:spAutoFit/>
          </a:bodyPr>
          <a:lstStyle/>
          <a:p>
            <a:r>
              <a:rPr lang="en-US" dirty="0" smtClean="0"/>
              <a:t>Calling CQ @50W on Vertical.</a:t>
            </a:r>
            <a:endParaRPr lang="en-US" dirty="0"/>
          </a:p>
        </p:txBody>
      </p:sp>
      <p:sp>
        <p:nvSpPr>
          <p:cNvPr id="7" name="TextBox 6"/>
          <p:cNvSpPr txBox="1"/>
          <p:nvPr/>
        </p:nvSpPr>
        <p:spPr>
          <a:xfrm>
            <a:off x="5105400" y="2286000"/>
            <a:ext cx="3124200" cy="369332"/>
          </a:xfrm>
          <a:prstGeom prst="rect">
            <a:avLst/>
          </a:prstGeom>
          <a:noFill/>
        </p:spPr>
        <p:txBody>
          <a:bodyPr wrap="square" rtlCol="0">
            <a:spAutoFit/>
          </a:bodyPr>
          <a:lstStyle/>
          <a:p>
            <a:r>
              <a:rPr lang="en-US" dirty="0" smtClean="0"/>
              <a:t>SFI 177 @ 11:40 am</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30 Meters</a:t>
            </a:r>
            <a:endParaRPr lang="en-US" dirty="0"/>
          </a:p>
        </p:txBody>
      </p:sp>
      <p:pic>
        <p:nvPicPr>
          <p:cNvPr id="3" name="Picture 2"/>
          <p:cNvPicPr/>
          <p:nvPr/>
        </p:nvPicPr>
        <p:blipFill>
          <a:blip r:embed="rId2" cstate="print"/>
          <a:srcRect/>
          <a:stretch>
            <a:fillRect/>
          </a:stretch>
        </p:blipFill>
        <p:spPr bwMode="auto">
          <a:xfrm>
            <a:off x="228600" y="1752600"/>
            <a:ext cx="3962400" cy="2438400"/>
          </a:xfrm>
          <a:prstGeom prst="rect">
            <a:avLst/>
          </a:prstGeom>
          <a:noFill/>
          <a:ln w="9525">
            <a:noFill/>
            <a:miter lim="800000"/>
            <a:headEnd/>
            <a:tailEnd/>
          </a:ln>
        </p:spPr>
      </p:pic>
      <p:pic>
        <p:nvPicPr>
          <p:cNvPr id="4" name="Picture 3"/>
          <p:cNvPicPr/>
          <p:nvPr/>
        </p:nvPicPr>
        <p:blipFill>
          <a:blip r:embed="rId3" cstate="print"/>
          <a:srcRect/>
          <a:stretch>
            <a:fillRect/>
          </a:stretch>
        </p:blipFill>
        <p:spPr bwMode="auto">
          <a:xfrm>
            <a:off x="3429000" y="3733800"/>
            <a:ext cx="5486400" cy="2946725"/>
          </a:xfrm>
          <a:prstGeom prst="rect">
            <a:avLst/>
          </a:prstGeom>
          <a:noFill/>
          <a:ln w="9525">
            <a:noFill/>
            <a:miter lim="800000"/>
            <a:headEnd/>
            <a:tailEnd/>
          </a:ln>
        </p:spPr>
      </p:pic>
      <p:sp>
        <p:nvSpPr>
          <p:cNvPr id="5" name="TextBox 4"/>
          <p:cNvSpPr txBox="1"/>
          <p:nvPr/>
        </p:nvSpPr>
        <p:spPr>
          <a:xfrm>
            <a:off x="228600" y="5029200"/>
            <a:ext cx="3429000" cy="369332"/>
          </a:xfrm>
          <a:prstGeom prst="rect">
            <a:avLst/>
          </a:prstGeom>
          <a:noFill/>
        </p:spPr>
        <p:txBody>
          <a:bodyPr wrap="square" rtlCol="0">
            <a:spAutoFit/>
          </a:bodyPr>
          <a:lstStyle/>
          <a:p>
            <a:r>
              <a:rPr lang="en-US" dirty="0" smtClean="0"/>
              <a:t>Calling CQ @50W on Vertical.</a:t>
            </a:r>
            <a:endParaRPr lang="en-US" dirty="0"/>
          </a:p>
        </p:txBody>
      </p:sp>
      <p:sp>
        <p:nvSpPr>
          <p:cNvPr id="6" name="TextBox 5"/>
          <p:cNvSpPr txBox="1"/>
          <p:nvPr/>
        </p:nvSpPr>
        <p:spPr>
          <a:xfrm>
            <a:off x="4572000" y="2209800"/>
            <a:ext cx="2895600" cy="369332"/>
          </a:xfrm>
          <a:prstGeom prst="rect">
            <a:avLst/>
          </a:prstGeom>
          <a:noFill/>
        </p:spPr>
        <p:txBody>
          <a:bodyPr wrap="square" rtlCol="0">
            <a:spAutoFit/>
          </a:bodyPr>
          <a:lstStyle/>
          <a:p>
            <a:r>
              <a:rPr lang="en-US" dirty="0" smtClean="0"/>
              <a:t>SFI 140 @ 02:39 am.</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80 Meters</a:t>
            </a:r>
            <a:endParaRPr lang="en-US" dirty="0"/>
          </a:p>
        </p:txBody>
      </p:sp>
      <p:pic>
        <p:nvPicPr>
          <p:cNvPr id="4" name="Picture 3"/>
          <p:cNvPicPr/>
          <p:nvPr/>
        </p:nvPicPr>
        <p:blipFill>
          <a:blip r:embed="rId2" cstate="print"/>
          <a:srcRect/>
          <a:stretch>
            <a:fillRect/>
          </a:stretch>
        </p:blipFill>
        <p:spPr bwMode="auto">
          <a:xfrm>
            <a:off x="304800" y="1752601"/>
            <a:ext cx="4191000" cy="2362200"/>
          </a:xfrm>
          <a:prstGeom prst="rect">
            <a:avLst/>
          </a:prstGeom>
          <a:noFill/>
          <a:ln w="9525">
            <a:noFill/>
            <a:miter lim="800000"/>
            <a:headEnd/>
            <a:tailEnd/>
          </a:ln>
        </p:spPr>
      </p:pic>
      <p:pic>
        <p:nvPicPr>
          <p:cNvPr id="5" name="Picture 4"/>
          <p:cNvPicPr/>
          <p:nvPr/>
        </p:nvPicPr>
        <p:blipFill>
          <a:blip r:embed="rId3" cstate="print"/>
          <a:srcRect/>
          <a:stretch>
            <a:fillRect/>
          </a:stretch>
        </p:blipFill>
        <p:spPr bwMode="auto">
          <a:xfrm>
            <a:off x="4114800" y="3810000"/>
            <a:ext cx="4724400" cy="2719334"/>
          </a:xfrm>
          <a:prstGeom prst="rect">
            <a:avLst/>
          </a:prstGeom>
          <a:noFill/>
          <a:ln w="9525">
            <a:noFill/>
            <a:miter lim="800000"/>
            <a:headEnd/>
            <a:tailEnd/>
          </a:ln>
        </p:spPr>
      </p:pic>
      <p:sp>
        <p:nvSpPr>
          <p:cNvPr id="6" name="TextBox 5"/>
          <p:cNvSpPr txBox="1"/>
          <p:nvPr/>
        </p:nvSpPr>
        <p:spPr>
          <a:xfrm>
            <a:off x="609600" y="5029200"/>
            <a:ext cx="3048000" cy="646331"/>
          </a:xfrm>
          <a:prstGeom prst="rect">
            <a:avLst/>
          </a:prstGeom>
          <a:noFill/>
        </p:spPr>
        <p:txBody>
          <a:bodyPr wrap="square" rtlCol="0">
            <a:spAutoFit/>
          </a:bodyPr>
          <a:lstStyle/>
          <a:p>
            <a:r>
              <a:rPr lang="en-US" dirty="0" smtClean="0"/>
              <a:t>Calling CQ @50W on Vertical.</a:t>
            </a:r>
            <a:endParaRPr lang="en-US" dirty="0"/>
          </a:p>
        </p:txBody>
      </p:sp>
      <p:sp>
        <p:nvSpPr>
          <p:cNvPr id="7" name="TextBox 6"/>
          <p:cNvSpPr txBox="1"/>
          <p:nvPr/>
        </p:nvSpPr>
        <p:spPr>
          <a:xfrm>
            <a:off x="5029200" y="2133600"/>
            <a:ext cx="2743200" cy="369332"/>
          </a:xfrm>
          <a:prstGeom prst="rect">
            <a:avLst/>
          </a:prstGeom>
          <a:noFill/>
        </p:spPr>
        <p:txBody>
          <a:bodyPr wrap="square" rtlCol="0">
            <a:spAutoFit/>
          </a:bodyPr>
          <a:lstStyle/>
          <a:p>
            <a:r>
              <a:rPr lang="en-US" dirty="0" smtClean="0"/>
              <a:t>SFI 169 @ 06:41 am.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80 Meters</a:t>
            </a:r>
            <a:endParaRPr lang="en-US" dirty="0"/>
          </a:p>
        </p:txBody>
      </p:sp>
      <p:pic>
        <p:nvPicPr>
          <p:cNvPr id="4" name="Picture 3"/>
          <p:cNvPicPr/>
          <p:nvPr/>
        </p:nvPicPr>
        <p:blipFill>
          <a:blip r:embed="rId2" cstate="print"/>
          <a:srcRect/>
          <a:stretch>
            <a:fillRect/>
          </a:stretch>
        </p:blipFill>
        <p:spPr bwMode="auto">
          <a:xfrm>
            <a:off x="228600" y="1828801"/>
            <a:ext cx="3886200" cy="2438400"/>
          </a:xfrm>
          <a:prstGeom prst="rect">
            <a:avLst/>
          </a:prstGeom>
          <a:noFill/>
          <a:ln w="9525">
            <a:noFill/>
            <a:miter lim="800000"/>
            <a:headEnd/>
            <a:tailEnd/>
          </a:ln>
        </p:spPr>
      </p:pic>
      <p:pic>
        <p:nvPicPr>
          <p:cNvPr id="5" name="Picture 4"/>
          <p:cNvPicPr/>
          <p:nvPr/>
        </p:nvPicPr>
        <p:blipFill>
          <a:blip r:embed="rId3" cstate="print"/>
          <a:srcRect/>
          <a:stretch>
            <a:fillRect/>
          </a:stretch>
        </p:blipFill>
        <p:spPr bwMode="auto">
          <a:xfrm>
            <a:off x="3733800" y="3962400"/>
            <a:ext cx="5257800" cy="2697097"/>
          </a:xfrm>
          <a:prstGeom prst="rect">
            <a:avLst/>
          </a:prstGeom>
          <a:noFill/>
          <a:ln w="9525">
            <a:noFill/>
            <a:miter lim="800000"/>
            <a:headEnd/>
            <a:tailEnd/>
          </a:ln>
        </p:spPr>
      </p:pic>
      <p:sp>
        <p:nvSpPr>
          <p:cNvPr id="6" name="TextBox 5"/>
          <p:cNvSpPr txBox="1"/>
          <p:nvPr/>
        </p:nvSpPr>
        <p:spPr>
          <a:xfrm>
            <a:off x="304800" y="5029200"/>
            <a:ext cx="3352800" cy="369332"/>
          </a:xfrm>
          <a:prstGeom prst="rect">
            <a:avLst/>
          </a:prstGeom>
          <a:noFill/>
        </p:spPr>
        <p:txBody>
          <a:bodyPr wrap="square" rtlCol="0">
            <a:spAutoFit/>
          </a:bodyPr>
          <a:lstStyle/>
          <a:p>
            <a:r>
              <a:rPr lang="en-US" dirty="0" smtClean="0"/>
              <a:t>Calling CQ @50W on Vertical.</a:t>
            </a:r>
            <a:endParaRPr lang="en-US" dirty="0"/>
          </a:p>
        </p:txBody>
      </p:sp>
      <p:sp>
        <p:nvSpPr>
          <p:cNvPr id="7" name="TextBox 6"/>
          <p:cNvSpPr txBox="1"/>
          <p:nvPr/>
        </p:nvSpPr>
        <p:spPr>
          <a:xfrm>
            <a:off x="4800600" y="2209800"/>
            <a:ext cx="3048000" cy="369332"/>
          </a:xfrm>
          <a:prstGeom prst="rect">
            <a:avLst/>
          </a:prstGeom>
          <a:noFill/>
        </p:spPr>
        <p:txBody>
          <a:bodyPr wrap="square" rtlCol="0">
            <a:spAutoFit/>
          </a:bodyPr>
          <a:lstStyle/>
          <a:p>
            <a:r>
              <a:rPr lang="en-US" dirty="0" smtClean="0"/>
              <a:t>SFI 177 @ 11:50 am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80 Meters</a:t>
            </a:r>
            <a:endParaRPr lang="en-US" dirty="0"/>
          </a:p>
        </p:txBody>
      </p:sp>
      <p:pic>
        <p:nvPicPr>
          <p:cNvPr id="3" name="Picture 2"/>
          <p:cNvPicPr/>
          <p:nvPr/>
        </p:nvPicPr>
        <p:blipFill>
          <a:blip r:embed="rId2" cstate="print"/>
          <a:srcRect/>
          <a:stretch>
            <a:fillRect/>
          </a:stretch>
        </p:blipFill>
        <p:spPr bwMode="auto">
          <a:xfrm>
            <a:off x="228600" y="1828801"/>
            <a:ext cx="3962400" cy="2514600"/>
          </a:xfrm>
          <a:prstGeom prst="rect">
            <a:avLst/>
          </a:prstGeom>
          <a:noFill/>
          <a:ln w="9525">
            <a:noFill/>
            <a:miter lim="800000"/>
            <a:headEnd/>
            <a:tailEnd/>
          </a:ln>
        </p:spPr>
      </p:pic>
      <p:pic>
        <p:nvPicPr>
          <p:cNvPr id="4" name="Picture 3"/>
          <p:cNvPicPr/>
          <p:nvPr/>
        </p:nvPicPr>
        <p:blipFill>
          <a:blip r:embed="rId3" cstate="print"/>
          <a:srcRect/>
          <a:stretch>
            <a:fillRect/>
          </a:stretch>
        </p:blipFill>
        <p:spPr bwMode="auto">
          <a:xfrm>
            <a:off x="3581400" y="3810000"/>
            <a:ext cx="5334000" cy="2849888"/>
          </a:xfrm>
          <a:prstGeom prst="rect">
            <a:avLst/>
          </a:prstGeom>
          <a:noFill/>
          <a:ln w="9525">
            <a:noFill/>
            <a:miter lim="800000"/>
            <a:headEnd/>
            <a:tailEnd/>
          </a:ln>
        </p:spPr>
      </p:pic>
      <p:sp>
        <p:nvSpPr>
          <p:cNvPr id="5" name="TextBox 4"/>
          <p:cNvSpPr txBox="1"/>
          <p:nvPr/>
        </p:nvSpPr>
        <p:spPr>
          <a:xfrm>
            <a:off x="304800" y="5029200"/>
            <a:ext cx="3352800" cy="369332"/>
          </a:xfrm>
          <a:prstGeom prst="rect">
            <a:avLst/>
          </a:prstGeom>
          <a:noFill/>
        </p:spPr>
        <p:txBody>
          <a:bodyPr wrap="square" rtlCol="0">
            <a:spAutoFit/>
          </a:bodyPr>
          <a:lstStyle/>
          <a:p>
            <a:r>
              <a:rPr lang="en-US" dirty="0" smtClean="0"/>
              <a:t>Calling CQ @50W on Vertical.</a:t>
            </a:r>
            <a:endParaRPr lang="en-US" dirty="0"/>
          </a:p>
        </p:txBody>
      </p:sp>
      <p:sp>
        <p:nvSpPr>
          <p:cNvPr id="6" name="TextBox 5"/>
          <p:cNvSpPr txBox="1"/>
          <p:nvPr/>
        </p:nvSpPr>
        <p:spPr>
          <a:xfrm>
            <a:off x="4800600" y="2286000"/>
            <a:ext cx="2819400" cy="369332"/>
          </a:xfrm>
          <a:prstGeom prst="rect">
            <a:avLst/>
          </a:prstGeom>
          <a:noFill/>
        </p:spPr>
        <p:txBody>
          <a:bodyPr wrap="square" rtlCol="0">
            <a:spAutoFit/>
          </a:bodyPr>
          <a:lstStyle/>
          <a:p>
            <a:r>
              <a:rPr lang="en-US" dirty="0" smtClean="0"/>
              <a:t>SFI 140 @ 02:49 am</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a:t>
            </a:r>
            <a:endParaRPr lang="en-US" dirty="0"/>
          </a:p>
        </p:txBody>
      </p:sp>
      <p:pic>
        <p:nvPicPr>
          <p:cNvPr id="4" name="Picture 3"/>
          <p:cNvPicPr>
            <a:picLocks noChangeAspect="1"/>
          </p:cNvPicPr>
          <p:nvPr/>
        </p:nvPicPr>
        <p:blipFill>
          <a:blip r:embed="rId2" cstate="print"/>
          <a:srcRect/>
          <a:stretch>
            <a:fillRect/>
          </a:stretch>
        </p:blipFill>
        <p:spPr bwMode="auto">
          <a:xfrm>
            <a:off x="228600" y="1752601"/>
            <a:ext cx="3657600" cy="2286000"/>
          </a:xfrm>
          <a:prstGeom prst="rect">
            <a:avLst/>
          </a:prstGeom>
          <a:noFill/>
          <a:ln w="9525">
            <a:noFill/>
            <a:miter lim="800000"/>
            <a:headEnd/>
            <a:tailEnd/>
          </a:ln>
        </p:spPr>
      </p:pic>
      <p:pic>
        <p:nvPicPr>
          <p:cNvPr id="5" name="Picture 4"/>
          <p:cNvPicPr>
            <a:picLocks/>
          </p:cNvPicPr>
          <p:nvPr/>
        </p:nvPicPr>
        <p:blipFill>
          <a:blip r:embed="rId3" cstate="print"/>
          <a:srcRect/>
          <a:stretch>
            <a:fillRect/>
          </a:stretch>
        </p:blipFill>
        <p:spPr bwMode="auto">
          <a:xfrm>
            <a:off x="4648200" y="1828799"/>
            <a:ext cx="3657600" cy="2286000"/>
          </a:xfrm>
          <a:prstGeom prst="rect">
            <a:avLst/>
          </a:prstGeom>
          <a:noFill/>
          <a:ln w="9525">
            <a:noFill/>
            <a:miter lim="800000"/>
            <a:headEnd/>
            <a:tailEnd/>
          </a:ln>
        </p:spPr>
      </p:pic>
      <p:pic>
        <p:nvPicPr>
          <p:cNvPr id="6" name="Picture 5"/>
          <p:cNvPicPr/>
          <p:nvPr/>
        </p:nvPicPr>
        <p:blipFill>
          <a:blip r:embed="rId4" cstate="print"/>
          <a:srcRect/>
          <a:stretch>
            <a:fillRect/>
          </a:stretch>
        </p:blipFill>
        <p:spPr bwMode="auto">
          <a:xfrm>
            <a:off x="4648200" y="4267200"/>
            <a:ext cx="3657600" cy="2286000"/>
          </a:xfrm>
          <a:prstGeom prst="rect">
            <a:avLst/>
          </a:prstGeom>
          <a:noFill/>
          <a:ln w="9525">
            <a:noFill/>
            <a:miter lim="800000"/>
            <a:headEnd/>
            <a:tailEnd/>
          </a:ln>
        </p:spPr>
      </p:pic>
      <p:sp>
        <p:nvSpPr>
          <p:cNvPr id="7" name="TextBox 6"/>
          <p:cNvSpPr txBox="1"/>
          <p:nvPr/>
        </p:nvSpPr>
        <p:spPr>
          <a:xfrm>
            <a:off x="228600" y="4191000"/>
            <a:ext cx="4191000" cy="2585323"/>
          </a:xfrm>
          <a:prstGeom prst="rect">
            <a:avLst/>
          </a:prstGeom>
          <a:noFill/>
        </p:spPr>
        <p:txBody>
          <a:bodyPr wrap="square" rtlCol="0">
            <a:spAutoFit/>
          </a:bodyPr>
          <a:lstStyle/>
          <a:p>
            <a:r>
              <a:rPr lang="en-US" dirty="0" smtClean="0"/>
              <a:t>SFI @</a:t>
            </a:r>
            <a:r>
              <a:rPr lang="en-US" dirty="0" smtClean="0"/>
              <a:t>173 on 15M</a:t>
            </a:r>
            <a:endParaRPr lang="en-US" dirty="0" smtClean="0"/>
          </a:p>
          <a:p>
            <a:endParaRPr lang="en-US" dirty="0" smtClean="0"/>
          </a:p>
          <a:p>
            <a:r>
              <a:rPr lang="en-US" dirty="0" smtClean="0"/>
              <a:t>1. KX3 @ 10W via Vertical 2:00 pm</a:t>
            </a:r>
          </a:p>
          <a:p>
            <a:endParaRPr lang="en-US" dirty="0" smtClean="0"/>
          </a:p>
          <a:p>
            <a:r>
              <a:rPr lang="en-US" dirty="0" smtClean="0"/>
              <a:t>2. FTdx101D @50w via Vertical  2:20 pm</a:t>
            </a:r>
          </a:p>
          <a:p>
            <a:endParaRPr lang="en-US" dirty="0" smtClean="0"/>
          </a:p>
          <a:p>
            <a:r>
              <a:rPr lang="en-US" dirty="0" smtClean="0"/>
              <a:t>3. FTdx101D @200w via Vertical  2:40 pm</a:t>
            </a:r>
          </a:p>
          <a:p>
            <a:endParaRPr lang="en-US" dirty="0" smtClean="0"/>
          </a:p>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Traditional Propagation</a:t>
            </a:r>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3124200" y="1828800"/>
            <a:ext cx="2695951" cy="2715004"/>
          </a:xfrm>
          <a:prstGeom prst="rect">
            <a:avLst/>
          </a:prstGeom>
          <a:noFill/>
          <a:ln w="9525">
            <a:noFill/>
            <a:miter lim="800000"/>
            <a:headEnd/>
            <a:tailEnd/>
          </a:ln>
          <a:effectLst/>
        </p:spPr>
      </p:pic>
      <p:sp>
        <p:nvSpPr>
          <p:cNvPr id="5" name="Rectangle 4"/>
          <p:cNvSpPr/>
          <p:nvPr/>
        </p:nvSpPr>
        <p:spPr>
          <a:xfrm>
            <a:off x="2514600" y="4648200"/>
            <a:ext cx="3804183" cy="923330"/>
          </a:xfrm>
          <a:prstGeom prst="rect">
            <a:avLst/>
          </a:prstGeom>
        </p:spPr>
        <p:txBody>
          <a:bodyPr wrap="none">
            <a:spAutoFit/>
          </a:bodyPr>
          <a:lstStyle/>
          <a:p>
            <a:r>
              <a:rPr lang="en-US" dirty="0" smtClean="0"/>
              <a:t>https://www.hamqsl.com/solar.html</a:t>
            </a:r>
            <a:endParaRPr lang="en-US" dirty="0"/>
          </a:p>
          <a:p>
            <a:r>
              <a:rPr lang="en-US" dirty="0" smtClean="0"/>
              <a:t>Not going to discuss it.  </a:t>
            </a:r>
          </a:p>
          <a:p>
            <a:r>
              <a:rPr lang="en-US" dirty="0" smtClean="0"/>
              <a:t>Dave N7RF is an expert on this.</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Propagation</a:t>
            </a:r>
            <a:endParaRPr lang="en-US" dirty="0"/>
          </a:p>
        </p:txBody>
      </p:sp>
      <p:sp>
        <p:nvSpPr>
          <p:cNvPr id="3" name="Content Placeholder 2"/>
          <p:cNvSpPr>
            <a:spLocks noGrp="1"/>
          </p:cNvSpPr>
          <p:nvPr>
            <p:ph idx="1"/>
          </p:nvPr>
        </p:nvSpPr>
        <p:spPr/>
        <p:txBody>
          <a:bodyPr/>
          <a:lstStyle/>
          <a:p>
            <a:r>
              <a:rPr lang="en-US" dirty="0" smtClean="0"/>
              <a:t>Using existing tools to see what paths are available and who can hear us.</a:t>
            </a:r>
          </a:p>
          <a:p>
            <a:pPr>
              <a:buNone/>
            </a:pPr>
            <a:endParaRPr lang="en-US" dirty="0" smtClean="0"/>
          </a:p>
          <a:p>
            <a:r>
              <a:rPr lang="en-US" dirty="0" smtClean="0"/>
              <a:t>VOACAP</a:t>
            </a:r>
          </a:p>
          <a:p>
            <a:r>
              <a:rPr lang="en-US" dirty="0" err="1" smtClean="0"/>
              <a:t>DXMaps</a:t>
            </a:r>
            <a:endParaRPr lang="en-US" dirty="0" smtClean="0"/>
          </a:p>
          <a:p>
            <a:r>
              <a:rPr lang="en-US" dirty="0" smtClean="0"/>
              <a:t>Reverse Beacon Networks</a:t>
            </a:r>
          </a:p>
          <a:p>
            <a:r>
              <a:rPr lang="en-US" dirty="0" err="1" smtClean="0"/>
              <a:t>PSKReporter</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VOACAP</a:t>
            </a:r>
            <a:endParaRPr lang="en-US" dirty="0"/>
          </a:p>
        </p:txBody>
      </p:sp>
      <p:sp>
        <p:nvSpPr>
          <p:cNvPr id="3" name="Content Placeholder 2"/>
          <p:cNvSpPr>
            <a:spLocks noGrp="1"/>
          </p:cNvSpPr>
          <p:nvPr>
            <p:ph idx="1"/>
          </p:nvPr>
        </p:nvSpPr>
        <p:spPr/>
        <p:txBody>
          <a:bodyPr/>
          <a:lstStyle/>
          <a:p>
            <a:r>
              <a:rPr lang="en-US" dirty="0" smtClean="0">
                <a:hlinkClick r:id="rId2"/>
              </a:rPr>
              <a:t>https://www.voacap.com/hf/</a:t>
            </a:r>
            <a:endParaRPr lang="en-US" dirty="0" smtClean="0"/>
          </a:p>
          <a:p>
            <a:endParaRPr lang="en-US" dirty="0" smtClean="0"/>
          </a:p>
          <a:p>
            <a:r>
              <a:rPr lang="en-US" b="1" dirty="0" smtClean="0"/>
              <a:t>Voice of America Coverage Analysis Program VOACAP</a:t>
            </a:r>
            <a:endParaRPr lang="en-US" dirty="0" smtClean="0"/>
          </a:p>
          <a:p>
            <a:r>
              <a:rPr lang="en-US" dirty="0" smtClean="0"/>
              <a:t>VOACAP is free professional high-frequency (3-30 MHz) propagation prediction software from NTIA/ITS, originally developed for Voice of America (VOA). </a:t>
            </a:r>
          </a:p>
          <a:p>
            <a:pPr>
              <a:buNone/>
            </a:pP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VOACAP</a:t>
            </a:r>
            <a:endParaRPr lang="en-US"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457200" y="2568941"/>
            <a:ext cx="8229600" cy="3121881"/>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DXMaps</a:t>
            </a:r>
            <a:endParaRPr lang="en-US" dirty="0"/>
          </a:p>
        </p:txBody>
      </p:sp>
      <p:sp>
        <p:nvSpPr>
          <p:cNvPr id="3" name="Content Placeholder 2"/>
          <p:cNvSpPr>
            <a:spLocks noGrp="1"/>
          </p:cNvSpPr>
          <p:nvPr>
            <p:ph idx="1"/>
          </p:nvPr>
        </p:nvSpPr>
        <p:spPr/>
        <p:txBody>
          <a:bodyPr/>
          <a:lstStyle/>
          <a:p>
            <a:r>
              <a:rPr lang="en-US" dirty="0" smtClean="0">
                <a:hlinkClick r:id="rId2"/>
              </a:rPr>
              <a:t>https://www.dxmaps.com/spots/mapg.php</a:t>
            </a:r>
            <a:endParaRPr lang="en-US" dirty="0" smtClean="0"/>
          </a:p>
          <a:p>
            <a:endParaRPr lang="en-US" dirty="0" smtClean="0"/>
          </a:p>
          <a:p>
            <a:r>
              <a:rPr lang="en-US" dirty="0" smtClean="0"/>
              <a:t>DXMAPS.COM web site shows on </a:t>
            </a:r>
            <a:r>
              <a:rPr lang="en-US" u="sng" dirty="0" smtClean="0">
                <a:hlinkClick r:id="rId2"/>
              </a:rPr>
              <a:t>maps or lists</a:t>
            </a:r>
            <a:r>
              <a:rPr lang="en-US" dirty="0" smtClean="0"/>
              <a:t> the most recent contacts and reception reports in the different amateur radio and SWL bands. Its aim is to provide a detailed but comprehensive view of the propagation conditions in real time.</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DXMaps</a:t>
            </a:r>
            <a:endParaRPr 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1368756" y="1935163"/>
            <a:ext cx="6406488" cy="4389437"/>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Reverse Beacon Network</a:t>
            </a:r>
            <a:endParaRPr lang="en-US" dirty="0"/>
          </a:p>
        </p:txBody>
      </p:sp>
      <p:sp>
        <p:nvSpPr>
          <p:cNvPr id="3" name="Content Placeholder 2"/>
          <p:cNvSpPr>
            <a:spLocks noGrp="1"/>
          </p:cNvSpPr>
          <p:nvPr>
            <p:ph idx="1"/>
          </p:nvPr>
        </p:nvSpPr>
        <p:spPr/>
        <p:txBody>
          <a:bodyPr>
            <a:normAutofit fontScale="92500" lnSpcReduction="20000"/>
          </a:bodyPr>
          <a:lstStyle/>
          <a:p>
            <a:pPr>
              <a:buNone/>
            </a:pPr>
            <a:endParaRPr lang="en-US" dirty="0" smtClean="0"/>
          </a:p>
          <a:p>
            <a:r>
              <a:rPr lang="en-US" i="1" dirty="0" smtClean="0"/>
              <a:t>https://www.reversebeacon.net/</a:t>
            </a:r>
          </a:p>
          <a:p>
            <a:r>
              <a:rPr lang="en-US" i="1" dirty="0" smtClean="0"/>
              <a:t>CW Skimmer</a:t>
            </a:r>
            <a:r>
              <a:rPr lang="en-US" dirty="0" smtClean="0"/>
              <a:t>, software capable of decoding many CW signals at once, was released in early 2008. At the time, the author Alex, VE3NEA viewed it primarily as a </a:t>
            </a:r>
            <a:r>
              <a:rPr lang="en-US" dirty="0" err="1" smtClean="0"/>
              <a:t>DXing</a:t>
            </a:r>
            <a:r>
              <a:rPr lang="en-US" dirty="0" smtClean="0"/>
              <a:t> tool, permitting efficient monitoring of pileups. It’s no surprise that contesters soon saw how they could use it to increase their scores, and controversy quickly erupted as to whether contest rules should permit the use of skimmers. After Alex added telnet capability, potentially permitting a local skimmer to feed spots directly to contest logging software, the debate took over the CQ-Contest reflector. Was this “assistance”, like the DX cluster? </a:t>
            </a:r>
          </a:p>
          <a:p>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154</TotalTime>
  <Words>512</Words>
  <Application>Microsoft Office PowerPoint</Application>
  <PresentationFormat>On-screen Show (4:3)</PresentationFormat>
  <Paragraphs>92</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Flow</vt:lpstr>
      <vt:lpstr>Practical Propagation</vt:lpstr>
      <vt:lpstr>What is Propagation?</vt:lpstr>
      <vt:lpstr>Traditional Propagation</vt:lpstr>
      <vt:lpstr>Practical Propagation</vt:lpstr>
      <vt:lpstr>VOACAP</vt:lpstr>
      <vt:lpstr>VOACAP</vt:lpstr>
      <vt:lpstr>DXMaps</vt:lpstr>
      <vt:lpstr>DXMaps</vt:lpstr>
      <vt:lpstr>Reverse Beacon Network</vt:lpstr>
      <vt:lpstr>Reverse Beacon Network</vt:lpstr>
      <vt:lpstr>PSKReporter</vt:lpstr>
      <vt:lpstr>Does this work?</vt:lpstr>
      <vt:lpstr>Equipment</vt:lpstr>
      <vt:lpstr>Let’s start!</vt:lpstr>
      <vt:lpstr>Which band?  And more importantly, when?</vt:lpstr>
      <vt:lpstr>10 Meters</vt:lpstr>
      <vt:lpstr>10 Meters</vt:lpstr>
      <vt:lpstr>10 Meters</vt:lpstr>
      <vt:lpstr>30 Meters</vt:lpstr>
      <vt:lpstr>30 Meters</vt:lpstr>
      <vt:lpstr>30 Meters</vt:lpstr>
      <vt:lpstr>80 Meters</vt:lpstr>
      <vt:lpstr>80 Meters</vt:lpstr>
      <vt:lpstr>80 Meters</vt:lpstr>
      <vt:lpstr>Power?</vt:lpstr>
      <vt:lpstr>Questions?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Practical Propagation</dc:title>
  <dc:creator>Don Udel</dc:creator>
  <cp:lastModifiedBy>Don Udel</cp:lastModifiedBy>
  <cp:revision>21</cp:revision>
  <dcterms:created xsi:type="dcterms:W3CDTF">2024-04-03T18:30:38Z</dcterms:created>
  <dcterms:modified xsi:type="dcterms:W3CDTF">2024-04-04T14:39:57Z</dcterms:modified>
</cp:coreProperties>
</file>